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91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69696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108" y="276"/>
      </p:cViewPr>
      <p:guideLst>
        <p:guide orient="horz" pos="2137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0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6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9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8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9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2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58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5/31/2020</a:t>
            </a:fld>
            <a:endParaRPr lang="en-U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0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sr-Latn-R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sr-Latn-R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5/31/2020</a:t>
            </a:fld>
            <a:endParaRPr lang="en-U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Y3m3NJhjrhM5P807SEGBKtHmdZ4U_9BOEKDrRrYB9w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sp>
        <p:nvSpPr>
          <p:cNvPr id="174" name="Presavijen ugao 173"/>
          <p:cNvSpPr/>
          <p:nvPr/>
        </p:nvSpPr>
        <p:spPr>
          <a:xfrm rot="16200000" flipH="1">
            <a:off x="5585200" y="1257178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6128662" y="852203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6096000" y="1543650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6096000" y="2186633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6096000" y="2856604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6083289" y="3486272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6096000" y="4111504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6128662" y="4783663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6083289" y="5461630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99131" y="1153469"/>
            <a:ext cx="5438273" cy="456133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81" name="Grupa 80"/>
          <p:cNvGrpSpPr/>
          <p:nvPr/>
        </p:nvGrpSpPr>
        <p:grpSpPr>
          <a:xfrm>
            <a:off x="6761337" y="1263698"/>
            <a:ext cx="3165539" cy="1292899"/>
            <a:chOff x="6538206" y="3858688"/>
            <a:chExt cx="3165539" cy="1292899"/>
          </a:xfrm>
        </p:grpSpPr>
        <p:sp>
          <p:nvSpPr>
            <p:cNvPr id="82" name="Pravougaonik zaobljenih uglova 81"/>
            <p:cNvSpPr/>
            <p:nvPr/>
          </p:nvSpPr>
          <p:spPr>
            <a:xfrm>
              <a:off x="6538206" y="3858688"/>
              <a:ext cx="3165539" cy="1292899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Pravougaonik zaobljenih uglova 82"/>
            <p:cNvSpPr/>
            <p:nvPr/>
          </p:nvSpPr>
          <p:spPr>
            <a:xfrm>
              <a:off x="6612938" y="3965137"/>
              <a:ext cx="2988000" cy="1080000"/>
            </a:xfrm>
            <a:prstGeom prst="roundRect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ПРИТИСАК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8" name="Grupa 87"/>
          <p:cNvGrpSpPr/>
          <p:nvPr/>
        </p:nvGrpSpPr>
        <p:grpSpPr>
          <a:xfrm>
            <a:off x="1861397" y="1263698"/>
            <a:ext cx="3165539" cy="1292899"/>
            <a:chOff x="6538206" y="3858688"/>
            <a:chExt cx="3165539" cy="1292899"/>
          </a:xfrm>
          <a:solidFill>
            <a:srgbClr val="002060"/>
          </a:solidFill>
        </p:grpSpPr>
        <p:sp>
          <p:nvSpPr>
            <p:cNvPr id="89" name="Pravougaonik zaobljenih uglova 88"/>
            <p:cNvSpPr/>
            <p:nvPr/>
          </p:nvSpPr>
          <p:spPr>
            <a:xfrm>
              <a:off x="6538206" y="3858688"/>
              <a:ext cx="3165539" cy="1292899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Pravougaonik zaobljenih uglova 89"/>
            <p:cNvSpPr/>
            <p:nvPr/>
          </p:nvSpPr>
          <p:spPr>
            <a:xfrm>
              <a:off x="6714162" y="4053433"/>
              <a:ext cx="2774487" cy="854186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ФИЗИКА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Grupa 83"/>
          <p:cNvGrpSpPr/>
          <p:nvPr/>
        </p:nvGrpSpPr>
        <p:grpSpPr>
          <a:xfrm>
            <a:off x="6857043" y="3695533"/>
            <a:ext cx="3165539" cy="1292899"/>
            <a:chOff x="6538206" y="3858688"/>
            <a:chExt cx="3165539" cy="1292899"/>
          </a:xfrm>
          <a:solidFill>
            <a:srgbClr val="002060"/>
          </a:solidFill>
        </p:grpSpPr>
        <p:sp>
          <p:nvSpPr>
            <p:cNvPr id="85" name="Pravougaonik zaobljenih uglova 84"/>
            <p:cNvSpPr/>
            <p:nvPr/>
          </p:nvSpPr>
          <p:spPr>
            <a:xfrm>
              <a:off x="6538206" y="3858688"/>
              <a:ext cx="3165539" cy="1292899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Pravougaonik zaobljenih uglova 85"/>
            <p:cNvSpPr/>
            <p:nvPr/>
          </p:nvSpPr>
          <p:spPr>
            <a:xfrm>
              <a:off x="6714162" y="4053433"/>
              <a:ext cx="2774487" cy="854186"/>
            </a:xfrm>
            <a:prstGeom prst="roundRect">
              <a:avLst/>
            </a:prstGeom>
            <a:grpFill/>
            <a:ln w="38100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VI </a:t>
              </a:r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разред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7" name="Grupa 86"/>
          <p:cNvGrpSpPr/>
          <p:nvPr/>
        </p:nvGrpSpPr>
        <p:grpSpPr>
          <a:xfrm>
            <a:off x="1524476" y="3671801"/>
            <a:ext cx="3889580" cy="1750291"/>
            <a:chOff x="5880453" y="4420210"/>
            <a:chExt cx="3889580" cy="1750291"/>
          </a:xfrm>
        </p:grpSpPr>
        <p:sp>
          <p:nvSpPr>
            <p:cNvPr id="91" name="Pravougaonik zaobljenih uglova 90"/>
            <p:cNvSpPr/>
            <p:nvPr/>
          </p:nvSpPr>
          <p:spPr>
            <a:xfrm>
              <a:off x="5880453" y="4420210"/>
              <a:ext cx="3889580" cy="1750291"/>
            </a:xfrm>
            <a:prstGeom prst="roundRect">
              <a:avLst/>
            </a:prstGeom>
            <a:solidFill>
              <a:srgbClr val="002060"/>
            </a:solidFill>
            <a:ln w="38100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Pravougaonik zaobljenih uglova 91"/>
            <p:cNvSpPr/>
            <p:nvPr/>
          </p:nvSpPr>
          <p:spPr>
            <a:xfrm>
              <a:off x="6087511" y="4697846"/>
              <a:ext cx="3387603" cy="1130186"/>
            </a:xfrm>
            <a:prstGeom prst="roundRect">
              <a:avLst/>
            </a:prstGeom>
            <a:solidFill>
              <a:srgbClr val="002060"/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НАТАША ПЕТКОВИЋ,</a:t>
              </a:r>
            </a:p>
            <a:p>
              <a:pPr algn="ctr"/>
              <a:r>
                <a:rPr lang="sr-Cyrl-RS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проф. физике и хемије </a:t>
              </a:r>
              <a:endParaRPr lang="sr-Latn-RS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7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ПРИМЕНА ЗНАЊА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218212" y="5357440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4" name="Okvir za tekst 123"/>
          <p:cNvSpPr txBox="1"/>
          <p:nvPr/>
        </p:nvSpPr>
        <p:spPr>
          <a:xfrm>
            <a:off x="6613913" y="1429948"/>
            <a:ext cx="297239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Водоводни систем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Водоскок / фонтана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Хидраулична дизалица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Нивелисање </a:t>
            </a:r>
          </a:p>
        </p:txBody>
      </p:sp>
      <p:sp>
        <p:nvSpPr>
          <p:cNvPr id="125" name="Okvir za tekst 124"/>
          <p:cNvSpPr txBox="1"/>
          <p:nvPr/>
        </p:nvSpPr>
        <p:spPr>
          <a:xfrm>
            <a:off x="1940711" y="844113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r>
              <a:rPr lang="sr-Cyrl-RS" dirty="0" smtClean="0">
                <a:latin typeface="Arial Black" panose="020B0A04020102020204" pitchFamily="34" charset="0"/>
              </a:rPr>
              <a:t>ЛИЧНИ УТИСЦИ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46" name="Okvir za tekst 145"/>
          <p:cNvSpPr txBox="1"/>
          <p:nvPr/>
        </p:nvSpPr>
        <p:spPr>
          <a:xfrm>
            <a:off x="2122457" y="1564057"/>
            <a:ext cx="2972398" cy="29854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</a:t>
            </a:r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- Колико смо напредовали од почетка школске године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R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drive.google.com/open?id=1Y3m3NJhjrhM5P807SEGBKtHmdZ4U_9BOEKDrRrYB9w4</a:t>
            </a:r>
            <a:endParaRPr lang="sr-Latn-R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Okvir za tekst 156"/>
          <p:cNvSpPr txBox="1"/>
          <p:nvPr/>
        </p:nvSpPr>
        <p:spPr>
          <a:xfrm>
            <a:off x="5978589" y="3933747"/>
            <a:ext cx="3956744" cy="646331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r-Cyrl-RS" dirty="0" smtClean="0">
                <a:latin typeface="Arial Black" panose="020B0A04020102020204" pitchFamily="34" charset="0"/>
              </a:rPr>
              <a:t>Видимо се </a:t>
            </a:r>
          </a:p>
          <a:p>
            <a:pPr algn="ctr"/>
            <a:r>
              <a:rPr lang="sr-Cyrl-RS" dirty="0" smtClean="0">
                <a:latin typeface="Arial Black" panose="020B0A04020102020204" pitchFamily="34" charset="0"/>
              </a:rPr>
              <a:t>на следећем часу!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58" name="Okvir za tekst 157"/>
          <p:cNvSpPr txBox="1"/>
          <p:nvPr/>
        </p:nvSpPr>
        <p:spPr>
          <a:xfrm>
            <a:off x="5943521" y="5165346"/>
            <a:ext cx="3956744" cy="707886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r-Cyrl-RS" sz="2000" dirty="0" smtClean="0">
                <a:latin typeface="Arial Black" panose="020B0A04020102020204" pitchFamily="34" charset="0"/>
              </a:rPr>
              <a:t>Хвала Вам </a:t>
            </a:r>
          </a:p>
          <a:p>
            <a:pPr algn="ctr"/>
            <a:r>
              <a:rPr lang="sr-Cyrl-RS" sz="2000" dirty="0" smtClean="0">
                <a:latin typeface="Arial Black" panose="020B0A04020102020204" pitchFamily="34" charset="0"/>
              </a:rPr>
              <a:t>на пажњи!</a:t>
            </a:r>
          </a:p>
        </p:txBody>
      </p:sp>
    </p:spTree>
    <p:extLst>
      <p:ext uri="{BB962C8B-B14F-4D97-AF65-F5344CB8AC3E}">
        <p14:creationId xmlns:p14="http://schemas.microsoft.com/office/powerpoint/2010/main" val="227924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124" grpId="0"/>
      <p:bldP spid="125" grpId="0" animBg="1"/>
      <p:bldP spid="146" grpId="0"/>
      <p:bldP spid="157" grpId="0" animBg="1"/>
      <p:bldP spid="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223" name="Grupa 222"/>
          <p:cNvGrpSpPr/>
          <p:nvPr/>
        </p:nvGrpSpPr>
        <p:grpSpPr>
          <a:xfrm>
            <a:off x="6711354" y="1254298"/>
            <a:ext cx="3165539" cy="1292899"/>
            <a:chOff x="6538206" y="3858688"/>
            <a:chExt cx="3165539" cy="1292899"/>
          </a:xfrm>
        </p:grpSpPr>
        <p:sp>
          <p:nvSpPr>
            <p:cNvPr id="224" name="Pravougaonik zaobljenih uglova 223"/>
            <p:cNvSpPr/>
            <p:nvPr/>
          </p:nvSpPr>
          <p:spPr>
            <a:xfrm>
              <a:off x="6538206" y="3858688"/>
              <a:ext cx="3165539" cy="1292899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5" name="Pravougaonik zaobljenih uglova 224"/>
            <p:cNvSpPr/>
            <p:nvPr/>
          </p:nvSpPr>
          <p:spPr>
            <a:xfrm>
              <a:off x="6612938" y="3965137"/>
              <a:ext cx="2988000" cy="1080000"/>
            </a:xfrm>
            <a:prstGeom prst="roundRect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ПРИТИСАК </a:t>
              </a:r>
              <a:endParaRPr lang="sr-Latn-RS" sz="2800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6" name="Grupa 225"/>
          <p:cNvGrpSpPr/>
          <p:nvPr/>
        </p:nvGrpSpPr>
        <p:grpSpPr>
          <a:xfrm>
            <a:off x="6711354" y="3478065"/>
            <a:ext cx="3310770" cy="828833"/>
            <a:chOff x="7122977" y="2390228"/>
            <a:chExt cx="3310770" cy="828833"/>
          </a:xfrm>
        </p:grpSpPr>
        <p:sp>
          <p:nvSpPr>
            <p:cNvPr id="227" name="Pravougaonik zaobljenih uglova 226"/>
            <p:cNvSpPr/>
            <p:nvPr/>
          </p:nvSpPr>
          <p:spPr>
            <a:xfrm>
              <a:off x="7122977" y="2390228"/>
              <a:ext cx="3310770" cy="828833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 </a:t>
              </a:r>
              <a:endParaRPr lang="sr-Latn-RS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8" name="Pravougaonik zaobljenih uglova 227"/>
            <p:cNvSpPr/>
            <p:nvPr/>
          </p:nvSpPr>
          <p:spPr>
            <a:xfrm>
              <a:off x="7195592" y="2474929"/>
              <a:ext cx="3165539" cy="676149"/>
            </a:xfrm>
            <a:prstGeom prst="roundRect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b="1" dirty="0" smtClean="0">
                  <a:latin typeface="Arial Black" panose="020B0A04020102020204" pitchFamily="34" charset="0"/>
                  <a:cs typeface="Times New Roman" panose="02020603050405020304" pitchFamily="18" charset="0"/>
                </a:rPr>
                <a:t>СИСТЕМАТИЗАЦИЈА </a:t>
              </a:r>
              <a:endParaRPr lang="sr-Latn-RS" b="1" dirty="0">
                <a:latin typeface="Arial Black" panose="020B0A0402010202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7" name="Presavijen ugao 276"/>
          <p:cNvSpPr/>
          <p:nvPr/>
        </p:nvSpPr>
        <p:spPr>
          <a:xfrm rot="16200000" flipH="1">
            <a:off x="5425098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Физичке појаве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58" name="Okvir za tekst 157"/>
          <p:cNvSpPr txBox="1"/>
          <p:nvPr/>
        </p:nvSpPr>
        <p:spPr>
          <a:xfrm>
            <a:off x="5966590" y="1499490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Физички појмови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59" name="Okvir za tekst 158"/>
          <p:cNvSpPr txBox="1"/>
          <p:nvPr/>
        </p:nvSpPr>
        <p:spPr>
          <a:xfrm>
            <a:off x="5988729" y="2165340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Физичке величине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60" name="Okvir za tekst 159"/>
          <p:cNvSpPr txBox="1"/>
          <p:nvPr/>
        </p:nvSpPr>
        <p:spPr>
          <a:xfrm>
            <a:off x="6005360" y="2847258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Формуле у физици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61" name="Okvir za tekst 160"/>
          <p:cNvSpPr txBox="1"/>
          <p:nvPr/>
        </p:nvSpPr>
        <p:spPr>
          <a:xfrm>
            <a:off x="5982528" y="343263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Физички закони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62" name="Okvir za tekst 161"/>
          <p:cNvSpPr txBox="1"/>
          <p:nvPr/>
        </p:nvSpPr>
        <p:spPr>
          <a:xfrm>
            <a:off x="5958431" y="4097683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Мерења у физици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63" name="Okvir za tekst 162"/>
          <p:cNvSpPr txBox="1"/>
          <p:nvPr/>
        </p:nvSpPr>
        <p:spPr>
          <a:xfrm>
            <a:off x="5986824" y="5475546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Примена знања физике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64" name="Okvir za tekst 163"/>
          <p:cNvSpPr txBox="1"/>
          <p:nvPr/>
        </p:nvSpPr>
        <p:spPr>
          <a:xfrm>
            <a:off x="5949610" y="4748000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Огледи/експерименти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165" name="Grupa 164"/>
          <p:cNvGrpSpPr/>
          <p:nvPr/>
        </p:nvGrpSpPr>
        <p:grpSpPr>
          <a:xfrm>
            <a:off x="5966590" y="5411448"/>
            <a:ext cx="3780000" cy="504000"/>
            <a:chOff x="6905747" y="1495246"/>
            <a:chExt cx="3600000" cy="504000"/>
          </a:xfrm>
        </p:grpSpPr>
        <p:sp>
          <p:nvSpPr>
            <p:cNvPr id="166" name="Petougaonik 16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75" name="Petougaonik 17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77" name="Grupa 176"/>
          <p:cNvGrpSpPr/>
          <p:nvPr/>
        </p:nvGrpSpPr>
        <p:grpSpPr>
          <a:xfrm>
            <a:off x="6004724" y="4681450"/>
            <a:ext cx="3780000" cy="504000"/>
            <a:chOff x="6905747" y="1495246"/>
            <a:chExt cx="3600000" cy="504000"/>
          </a:xfrm>
        </p:grpSpPr>
        <p:sp>
          <p:nvSpPr>
            <p:cNvPr id="178" name="Petougaonik 17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79" name="Petougaonik 17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80" name="Grupa 179"/>
          <p:cNvGrpSpPr/>
          <p:nvPr/>
        </p:nvGrpSpPr>
        <p:grpSpPr>
          <a:xfrm>
            <a:off x="5961330" y="3991883"/>
            <a:ext cx="3780000" cy="504000"/>
            <a:chOff x="6905747" y="1495246"/>
            <a:chExt cx="3600000" cy="504000"/>
          </a:xfrm>
        </p:grpSpPr>
        <p:sp>
          <p:nvSpPr>
            <p:cNvPr id="181" name="Petougaonik 18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82" name="Petougaonik 18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83" name="Grupa 182"/>
          <p:cNvGrpSpPr/>
          <p:nvPr/>
        </p:nvGrpSpPr>
        <p:grpSpPr>
          <a:xfrm>
            <a:off x="6004724" y="3349288"/>
            <a:ext cx="3780000" cy="504000"/>
            <a:chOff x="6905747" y="1495246"/>
            <a:chExt cx="3600000" cy="504000"/>
          </a:xfrm>
        </p:grpSpPr>
        <p:sp>
          <p:nvSpPr>
            <p:cNvPr id="184" name="Petougaonik 18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85" name="Petougaonik 18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86" name="Grupa 185"/>
          <p:cNvGrpSpPr/>
          <p:nvPr/>
        </p:nvGrpSpPr>
        <p:grpSpPr>
          <a:xfrm>
            <a:off x="5990908" y="2740126"/>
            <a:ext cx="3780000" cy="504000"/>
            <a:chOff x="6905747" y="1495246"/>
            <a:chExt cx="3600000" cy="504000"/>
          </a:xfrm>
        </p:grpSpPr>
        <p:sp>
          <p:nvSpPr>
            <p:cNvPr id="187" name="Petougaonik 18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88" name="Petougaonik 18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89" name="Grupa 188"/>
          <p:cNvGrpSpPr/>
          <p:nvPr/>
        </p:nvGrpSpPr>
        <p:grpSpPr>
          <a:xfrm>
            <a:off x="5990908" y="2082232"/>
            <a:ext cx="3780000" cy="504000"/>
            <a:chOff x="6905747" y="1495246"/>
            <a:chExt cx="3600000" cy="504000"/>
          </a:xfrm>
        </p:grpSpPr>
        <p:sp>
          <p:nvSpPr>
            <p:cNvPr id="190" name="Petougaonik 18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1" name="Petougaonik 19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92" name="Grupa 191"/>
          <p:cNvGrpSpPr/>
          <p:nvPr/>
        </p:nvGrpSpPr>
        <p:grpSpPr>
          <a:xfrm>
            <a:off x="5990908" y="1424303"/>
            <a:ext cx="3780000" cy="504000"/>
            <a:chOff x="6905747" y="1495246"/>
            <a:chExt cx="3600000" cy="504000"/>
          </a:xfrm>
        </p:grpSpPr>
        <p:sp>
          <p:nvSpPr>
            <p:cNvPr id="193" name="Petougaonik 19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4" name="Petougaonik 19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95" name="Grupa 194"/>
          <p:cNvGrpSpPr/>
          <p:nvPr/>
        </p:nvGrpSpPr>
        <p:grpSpPr>
          <a:xfrm flipH="1">
            <a:off x="2206259" y="799527"/>
            <a:ext cx="3780000" cy="504000"/>
            <a:chOff x="6905747" y="1495246"/>
            <a:chExt cx="3600000" cy="504000"/>
          </a:xfrm>
        </p:grpSpPr>
        <p:sp>
          <p:nvSpPr>
            <p:cNvPr id="196" name="Petougaonik 19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2" name="Petougaonik 22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29" name="Grupa 228"/>
          <p:cNvGrpSpPr/>
          <p:nvPr/>
        </p:nvGrpSpPr>
        <p:grpSpPr>
          <a:xfrm>
            <a:off x="6061568" y="808214"/>
            <a:ext cx="3780000" cy="504000"/>
            <a:chOff x="6905747" y="1495246"/>
            <a:chExt cx="3600000" cy="504000"/>
          </a:xfrm>
        </p:grpSpPr>
        <p:sp>
          <p:nvSpPr>
            <p:cNvPr id="230" name="Petougaonik 22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1" name="Petougaonik 23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2" name="Grupa 231"/>
          <p:cNvGrpSpPr/>
          <p:nvPr/>
        </p:nvGrpSpPr>
        <p:grpSpPr>
          <a:xfrm flipH="1">
            <a:off x="2191649" y="1415188"/>
            <a:ext cx="3780000" cy="504000"/>
            <a:chOff x="6905747" y="1495246"/>
            <a:chExt cx="3600000" cy="504000"/>
          </a:xfrm>
        </p:grpSpPr>
        <p:sp>
          <p:nvSpPr>
            <p:cNvPr id="233" name="Petougaonik 23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4" name="Petougaonik 23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5" name="Grupa 234"/>
          <p:cNvGrpSpPr/>
          <p:nvPr/>
        </p:nvGrpSpPr>
        <p:grpSpPr>
          <a:xfrm flipH="1">
            <a:off x="2187198" y="2088701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38" name="Grupa 237"/>
          <p:cNvGrpSpPr/>
          <p:nvPr/>
        </p:nvGrpSpPr>
        <p:grpSpPr>
          <a:xfrm flipH="1">
            <a:off x="2131224" y="2747295"/>
            <a:ext cx="3780000" cy="504000"/>
            <a:chOff x="6905747" y="1495246"/>
            <a:chExt cx="3600000" cy="504000"/>
          </a:xfrm>
        </p:grpSpPr>
        <p:sp>
          <p:nvSpPr>
            <p:cNvPr id="239" name="Petougaonik 23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40" name="Petougaonik 23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41" name="Grupa 240"/>
          <p:cNvGrpSpPr/>
          <p:nvPr/>
        </p:nvGrpSpPr>
        <p:grpSpPr>
          <a:xfrm flipH="1">
            <a:off x="2166251" y="3338849"/>
            <a:ext cx="3780000" cy="504000"/>
            <a:chOff x="6905747" y="1495246"/>
            <a:chExt cx="3600000" cy="504000"/>
          </a:xfrm>
        </p:grpSpPr>
        <p:sp>
          <p:nvSpPr>
            <p:cNvPr id="242" name="Petougaonik 241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43" name="Petougaonik 242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44" name="Grupa 243"/>
          <p:cNvGrpSpPr/>
          <p:nvPr/>
        </p:nvGrpSpPr>
        <p:grpSpPr>
          <a:xfrm flipH="1">
            <a:off x="2166251" y="3991883"/>
            <a:ext cx="3780000" cy="504000"/>
            <a:chOff x="6905747" y="1495246"/>
            <a:chExt cx="3600000" cy="504000"/>
          </a:xfrm>
        </p:grpSpPr>
        <p:sp>
          <p:nvSpPr>
            <p:cNvPr id="245" name="Petougaonik 244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46" name="Petougaonik 245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47" name="Grupa 246"/>
          <p:cNvGrpSpPr/>
          <p:nvPr/>
        </p:nvGrpSpPr>
        <p:grpSpPr>
          <a:xfrm flipH="1">
            <a:off x="2173022" y="4680827"/>
            <a:ext cx="3780000" cy="504000"/>
            <a:chOff x="6905747" y="1495246"/>
            <a:chExt cx="3600000" cy="504000"/>
          </a:xfrm>
        </p:grpSpPr>
        <p:sp>
          <p:nvSpPr>
            <p:cNvPr id="248" name="Petougaonik 24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Petougaonik 24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50" name="Grupa 249"/>
          <p:cNvGrpSpPr/>
          <p:nvPr/>
        </p:nvGrpSpPr>
        <p:grpSpPr>
          <a:xfrm flipH="1">
            <a:off x="2205152" y="5419126"/>
            <a:ext cx="3780000" cy="504000"/>
            <a:chOff x="6905747" y="1495246"/>
            <a:chExt cx="3600000" cy="504000"/>
          </a:xfrm>
        </p:grpSpPr>
        <p:sp>
          <p:nvSpPr>
            <p:cNvPr id="251" name="Petougaonik 25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52" name="Petougaonik 25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176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ФИЗИЧКЕ ПОЈАВЕ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195" name="Grupa 194"/>
          <p:cNvGrpSpPr/>
          <p:nvPr/>
        </p:nvGrpSpPr>
        <p:grpSpPr>
          <a:xfrm flipH="1">
            <a:off x="2206259" y="799527"/>
            <a:ext cx="3780000" cy="504000"/>
            <a:chOff x="6905747" y="1495246"/>
            <a:chExt cx="3600000" cy="504000"/>
          </a:xfrm>
        </p:grpSpPr>
        <p:sp>
          <p:nvSpPr>
            <p:cNvPr id="196" name="Petougaonik 19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2" name="Petougaonik 22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Okvir za tekst 1"/>
          <p:cNvSpPr txBox="1"/>
          <p:nvPr/>
        </p:nvSpPr>
        <p:spPr>
          <a:xfrm>
            <a:off x="6859261" y="1946444"/>
            <a:ext cx="2723267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Деловање тела на површину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Преношење притиска код чврстих тела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Преношење притиска код флуида</a:t>
            </a:r>
          </a:p>
        </p:txBody>
      </p:sp>
    </p:spTree>
    <p:extLst>
      <p:ext uri="{BB962C8B-B14F-4D97-AF65-F5344CB8AC3E}">
        <p14:creationId xmlns:p14="http://schemas.microsoft.com/office/powerpoint/2010/main" val="98093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44" name="Presavijen ugao 343"/>
          <p:cNvSpPr/>
          <p:nvPr/>
        </p:nvSpPr>
        <p:spPr>
          <a:xfrm rot="5400000">
            <a:off x="1057499" y="1257179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ФИЗИЧКИ ПОЈМОВИ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2" name="Grupa 231"/>
          <p:cNvGrpSpPr/>
          <p:nvPr/>
        </p:nvGrpSpPr>
        <p:grpSpPr>
          <a:xfrm flipH="1">
            <a:off x="2191649" y="1415188"/>
            <a:ext cx="3780000" cy="504000"/>
            <a:chOff x="6905747" y="1495246"/>
            <a:chExt cx="3600000" cy="504000"/>
          </a:xfrm>
        </p:grpSpPr>
        <p:sp>
          <p:nvSpPr>
            <p:cNvPr id="233" name="Petougaonik 23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4" name="Petougaonik 23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53" name="Okvir za tekst 252"/>
          <p:cNvSpPr txBox="1"/>
          <p:nvPr/>
        </p:nvSpPr>
        <p:spPr>
          <a:xfrm>
            <a:off x="6725368" y="1611941"/>
            <a:ext cx="2878312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Нормална сила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Додирна површина тела и подлоге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Флуиди 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Слободна површина течности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Капиларност  </a:t>
            </a:r>
          </a:p>
        </p:txBody>
      </p:sp>
    </p:spTree>
    <p:extLst>
      <p:ext uri="{BB962C8B-B14F-4D97-AF65-F5344CB8AC3E}">
        <p14:creationId xmlns:p14="http://schemas.microsoft.com/office/powerpoint/2010/main" val="9557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2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ФИЗИЧКЕ ВЕЛИЧИНЕ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187198" y="2088701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53" name="Okvir za tekst 252"/>
          <p:cNvSpPr txBox="1"/>
          <p:nvPr/>
        </p:nvSpPr>
        <p:spPr>
          <a:xfrm>
            <a:off x="6662331" y="2103625"/>
            <a:ext cx="2972398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Притисак </a:t>
            </a:r>
          </a:p>
          <a:p>
            <a:pPr marL="285750" indent="-285750">
              <a:buFontTx/>
              <a:buChar char="-"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Хидростатички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притисак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Атмосферски притисак</a:t>
            </a:r>
          </a:p>
        </p:txBody>
      </p:sp>
    </p:spTree>
    <p:extLst>
      <p:ext uri="{BB962C8B-B14F-4D97-AF65-F5344CB8AC3E}">
        <p14:creationId xmlns:p14="http://schemas.microsoft.com/office/powerpoint/2010/main" val="8125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ФОРМУЛЕ У ФИЗИЦИ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128551" y="2778799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Okvir za tekst 123"/>
              <p:cNvSpPr txBox="1"/>
              <p:nvPr/>
            </p:nvSpPr>
            <p:spPr>
              <a:xfrm>
                <a:off x="7215808" y="1639215"/>
                <a:ext cx="1413841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sr-Latn-R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r>
                            <a:rPr lang="sr-Latn-RS" sz="2800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den>
                      </m:f>
                    </m:oMath>
                  </m:oMathPara>
                </a14:m>
                <a:endParaRPr lang="sr-Latn-RS" sz="2800" b="1" dirty="0"/>
              </a:p>
            </p:txBody>
          </p:sp>
        </mc:Choice>
        <mc:Fallback xmlns="">
          <p:sp>
            <p:nvSpPr>
              <p:cNvPr id="124" name="Okvir za tekst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808" y="1639215"/>
                <a:ext cx="1413841" cy="8066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kvir za tekst 4"/>
              <p:cNvSpPr txBox="1"/>
              <p:nvPr/>
            </p:nvSpPr>
            <p:spPr>
              <a:xfrm>
                <a:off x="6779928" y="2706774"/>
                <a:ext cx="281886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sr-Latn-RS" sz="28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sub>
                      </m:sSub>
                      <m:r>
                        <a:rPr lang="sr-Latn-R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sr-Latn-RS" sz="2800" b="1" i="1" smtClean="0">
                              <a:latin typeface="Cambria Math" panose="02040503050406030204" pitchFamily="18" charset="0"/>
                            </a:rPr>
                            <m:t>𝒕𝒆</m:t>
                          </m:r>
                          <m:r>
                            <a:rPr lang="sr-Latn-RS" sz="2800" b="1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</m:sub>
                      </m:sSub>
                      <m:r>
                        <a:rPr lang="sr-Latn-R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r>
                        <a:rPr lang="sr-Latn-R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sr-Latn-RS" sz="2800" b="1" dirty="0"/>
              </a:p>
            </p:txBody>
          </p:sp>
        </mc:Choice>
        <mc:Fallback xmlns="">
          <p:sp>
            <p:nvSpPr>
              <p:cNvPr id="5" name="Okvir za teks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928" y="2706774"/>
                <a:ext cx="281886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Okvir za tekst 145"/>
              <p:cNvSpPr txBox="1"/>
              <p:nvPr/>
            </p:nvSpPr>
            <p:spPr>
              <a:xfrm>
                <a:off x="6891208" y="3961813"/>
                <a:ext cx="2668248" cy="8771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sr-Latn-R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r-Latn-RS" sz="2800" b="1" dirty="0"/>
              </a:p>
            </p:txBody>
          </p:sp>
        </mc:Choice>
        <mc:Fallback xmlns="">
          <p:sp>
            <p:nvSpPr>
              <p:cNvPr id="146" name="Okvir za tekst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208" y="3961813"/>
                <a:ext cx="2668248" cy="8771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2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124" grpId="0"/>
      <p:bldP spid="5" grpId="0"/>
      <p:bldP spid="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ФИЗИЧКИ ЗАКОНИ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142585" y="3339105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4" name="Okvir za tekst 123"/>
          <p:cNvSpPr txBox="1"/>
          <p:nvPr/>
        </p:nvSpPr>
        <p:spPr>
          <a:xfrm>
            <a:off x="6577913" y="1745147"/>
            <a:ext cx="297239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спојених судова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Паскалов закон</a:t>
            </a:r>
          </a:p>
        </p:txBody>
      </p:sp>
      <p:sp>
        <p:nvSpPr>
          <p:cNvPr id="125" name="Okvir za tekst 124"/>
          <p:cNvSpPr txBox="1"/>
          <p:nvPr/>
        </p:nvSpPr>
        <p:spPr>
          <a:xfrm>
            <a:off x="2099166" y="848436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r-Cyrl-RS" dirty="0" smtClean="0">
                <a:latin typeface="Arial Black" panose="020B0A04020102020204" pitchFamily="34" charset="0"/>
              </a:rPr>
              <a:t>ДОМАЋИ ЗАДАТАК</a:t>
            </a:r>
            <a:endParaRPr lang="sr-Latn-RS" dirty="0">
              <a:latin typeface="Arial Black" panose="020B0A04020102020204" pitchFamily="34" charset="0"/>
            </a:endParaRPr>
          </a:p>
        </p:txBody>
      </p:sp>
      <p:sp>
        <p:nvSpPr>
          <p:cNvPr id="146" name="Okvir za tekst 145"/>
          <p:cNvSpPr txBox="1"/>
          <p:nvPr/>
        </p:nvSpPr>
        <p:spPr>
          <a:xfrm>
            <a:off x="2220685" y="1408758"/>
            <a:ext cx="297239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 algn="ctr">
              <a:buFontTx/>
              <a:buChar char="-"/>
            </a:pPr>
            <a:r>
              <a:rPr lang="sr-Cyrl-R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Замислити и приказати цртежом фонтану у дворишту наше школе, објаснити принцип рада фонтане и од ког материјала би била направљена</a:t>
            </a:r>
          </a:p>
        </p:txBody>
      </p:sp>
    </p:spTree>
    <p:extLst>
      <p:ext uri="{BB962C8B-B14F-4D97-AF65-F5344CB8AC3E}">
        <p14:creationId xmlns:p14="http://schemas.microsoft.com/office/powerpoint/2010/main" val="208664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124" grpId="0"/>
      <p:bldP spid="125" grpId="0" animBg="1"/>
      <p:bldP spid="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00000" cy="369332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МЕРЕЊА У ФИЗИЦИ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159267" y="4026875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4" name="Okvir za tekst 123"/>
          <p:cNvSpPr txBox="1"/>
          <p:nvPr/>
        </p:nvSpPr>
        <p:spPr>
          <a:xfrm>
            <a:off x="6662331" y="2657622"/>
            <a:ext cx="297239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Барометар 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Манометар </a:t>
            </a:r>
          </a:p>
        </p:txBody>
      </p:sp>
    </p:spTree>
    <p:extLst>
      <p:ext uri="{BB962C8B-B14F-4D97-AF65-F5344CB8AC3E}">
        <p14:creationId xmlns:p14="http://schemas.microsoft.com/office/powerpoint/2010/main" val="82365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1002632" y="356017"/>
            <a:ext cx="10186737" cy="6145967"/>
            <a:chOff x="1002632" y="356017"/>
            <a:chExt cx="10186737" cy="6145967"/>
          </a:xfrm>
        </p:grpSpPr>
        <p:sp>
          <p:nvSpPr>
            <p:cNvPr id="4" name="Pravougaonik zaobljenih uglova 3"/>
            <p:cNvSpPr/>
            <p:nvPr/>
          </p:nvSpPr>
          <p:spPr>
            <a:xfrm>
              <a:off x="1002632" y="356017"/>
              <a:ext cx="10186737" cy="6145967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sp>
          <p:nvSpPr>
            <p:cNvPr id="118" name="Pravougaonik zaobljenih uglova 117"/>
            <p:cNvSpPr/>
            <p:nvPr/>
          </p:nvSpPr>
          <p:spPr>
            <a:xfrm>
              <a:off x="1128000" y="495000"/>
              <a:ext cx="9936000" cy="5868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28575"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  <p:grpSp>
        <p:nvGrpSpPr>
          <p:cNvPr id="120" name="Grupa 119"/>
          <p:cNvGrpSpPr/>
          <p:nvPr/>
        </p:nvGrpSpPr>
        <p:grpSpPr>
          <a:xfrm>
            <a:off x="5592000" y="909000"/>
            <a:ext cx="1008000" cy="5040000"/>
            <a:chOff x="3128210" y="481263"/>
            <a:chExt cx="1491915" cy="6085426"/>
          </a:xfrm>
        </p:grpSpPr>
        <p:grpSp>
          <p:nvGrpSpPr>
            <p:cNvPr id="121" name="Grupa 120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170" name="Elipsa 169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1" name="Elipsa 170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72" name="Podebljani luk 171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Podebljani luk 172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2" name="Grupa 121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156" name="Elipsa 155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7" name="Elipsa 166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68" name="Podebljani luk 167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Podebljani luk 168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3" name="Grupa 122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152" name="Elipsa 151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3" name="Elipsa 152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4" name="Podebljani luk 153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Podebljani luk 154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upa 125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148" name="Elipsa 147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9" name="Elipsa 148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50" name="Podebljani luk 149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Podebljani luk 150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upa 126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143" name="Elipsa 14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4" name="Elipsa 14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5" name="Podebljani luk 14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Podebljani luk 146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upa 127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139" name="Elipsa 13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0" name="Elipsa 13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41" name="Podebljani luk 14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Podebljani luk 14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9" name="Grupa 128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135" name="Elipsa 13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6" name="Elipsa 13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7" name="Podebljani luk 13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Podebljani luk 13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0" name="Grupa 129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131" name="Elipsa 13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2" name="Elipsa 13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133" name="Podebljani luk 13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Podebljani luk 13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4" name="Presavijen ugao 173"/>
          <p:cNvSpPr/>
          <p:nvPr/>
        </p:nvSpPr>
        <p:spPr>
          <a:xfrm rot="16200000" flipH="1">
            <a:off x="543951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197" name="Grupa 196"/>
          <p:cNvGrpSpPr/>
          <p:nvPr/>
        </p:nvGrpSpPr>
        <p:grpSpPr>
          <a:xfrm>
            <a:off x="5982973" y="815690"/>
            <a:ext cx="3600000" cy="504000"/>
            <a:chOff x="6905747" y="1495246"/>
            <a:chExt cx="3600000" cy="504000"/>
          </a:xfrm>
        </p:grpSpPr>
        <p:sp>
          <p:nvSpPr>
            <p:cNvPr id="198" name="Petougaonik 197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199" name="Petougaonik 198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1.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0" name="Grupa 199"/>
          <p:cNvGrpSpPr/>
          <p:nvPr/>
        </p:nvGrpSpPr>
        <p:grpSpPr>
          <a:xfrm>
            <a:off x="5950311" y="1507137"/>
            <a:ext cx="3600000" cy="504000"/>
            <a:chOff x="6905747" y="1495246"/>
            <a:chExt cx="3600000" cy="504000"/>
          </a:xfrm>
        </p:grpSpPr>
        <p:sp>
          <p:nvSpPr>
            <p:cNvPr id="201" name="Petougaonik 200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2" name="Petougaonik 201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2.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3" name="Grupa 202"/>
          <p:cNvGrpSpPr/>
          <p:nvPr/>
        </p:nvGrpSpPr>
        <p:grpSpPr>
          <a:xfrm>
            <a:off x="5950311" y="2150120"/>
            <a:ext cx="3600000" cy="504000"/>
            <a:chOff x="6905747" y="1495246"/>
            <a:chExt cx="3600000" cy="504000"/>
          </a:xfrm>
        </p:grpSpPr>
        <p:sp>
          <p:nvSpPr>
            <p:cNvPr id="204" name="Petougaonik 203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5" name="Petougaonik 204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3.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6" name="Grupa 205"/>
          <p:cNvGrpSpPr/>
          <p:nvPr/>
        </p:nvGrpSpPr>
        <p:grpSpPr>
          <a:xfrm>
            <a:off x="5950311" y="2820091"/>
            <a:ext cx="3600000" cy="504000"/>
            <a:chOff x="6905747" y="1495246"/>
            <a:chExt cx="3600000" cy="504000"/>
          </a:xfrm>
        </p:grpSpPr>
        <p:sp>
          <p:nvSpPr>
            <p:cNvPr id="207" name="Petougaonik 206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08" name="Petougaonik 207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4.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09" name="Grupa 208"/>
          <p:cNvGrpSpPr/>
          <p:nvPr/>
        </p:nvGrpSpPr>
        <p:grpSpPr>
          <a:xfrm>
            <a:off x="5937600" y="3449759"/>
            <a:ext cx="3600000" cy="504000"/>
            <a:chOff x="6905747" y="1495246"/>
            <a:chExt cx="3600000" cy="504000"/>
          </a:xfrm>
        </p:grpSpPr>
        <p:sp>
          <p:nvSpPr>
            <p:cNvPr id="210" name="Petougaonik 209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1" name="Petougaonik 210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5.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2" name="Grupa 211"/>
          <p:cNvGrpSpPr/>
          <p:nvPr/>
        </p:nvGrpSpPr>
        <p:grpSpPr>
          <a:xfrm>
            <a:off x="5950311" y="4074991"/>
            <a:ext cx="3600000" cy="504000"/>
            <a:chOff x="6905747" y="1495246"/>
            <a:chExt cx="3600000" cy="504000"/>
          </a:xfrm>
        </p:grpSpPr>
        <p:sp>
          <p:nvSpPr>
            <p:cNvPr id="213" name="Petougaonik 212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4" name="Petougaonik 213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6.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5" name="Grupa 214"/>
          <p:cNvGrpSpPr/>
          <p:nvPr/>
        </p:nvGrpSpPr>
        <p:grpSpPr>
          <a:xfrm>
            <a:off x="5982973" y="4747150"/>
            <a:ext cx="3600000" cy="504000"/>
            <a:chOff x="6905747" y="1495246"/>
            <a:chExt cx="3600000" cy="504000"/>
          </a:xfrm>
        </p:grpSpPr>
        <p:sp>
          <p:nvSpPr>
            <p:cNvPr id="216" name="Petougaonik 21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17" name="Petougaonik 21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18" name="Grupa 217"/>
          <p:cNvGrpSpPr/>
          <p:nvPr/>
        </p:nvGrpSpPr>
        <p:grpSpPr>
          <a:xfrm>
            <a:off x="5937600" y="5425117"/>
            <a:ext cx="3600000" cy="504000"/>
            <a:chOff x="6905747" y="1495246"/>
            <a:chExt cx="3600000" cy="504000"/>
          </a:xfrm>
        </p:grpSpPr>
        <p:sp>
          <p:nvSpPr>
            <p:cNvPr id="219" name="Petougaonik 218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20" name="Petougaonik 219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8.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21" name="Presavijen ugao 220"/>
          <p:cNvSpPr/>
          <p:nvPr/>
        </p:nvSpPr>
        <p:spPr>
          <a:xfrm rot="16200000" flipH="1">
            <a:off x="5429394" y="1220666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grpSp>
        <p:nvGrpSpPr>
          <p:cNvPr id="343" name="Grupa 342"/>
          <p:cNvGrpSpPr/>
          <p:nvPr/>
        </p:nvGrpSpPr>
        <p:grpSpPr>
          <a:xfrm>
            <a:off x="1604813" y="709865"/>
            <a:ext cx="4343646" cy="5438273"/>
            <a:chOff x="1663498" y="709865"/>
            <a:chExt cx="4343646" cy="5438273"/>
          </a:xfrm>
        </p:grpSpPr>
        <p:sp>
          <p:nvSpPr>
            <p:cNvPr id="344" name="Presavijen ugao 343"/>
            <p:cNvSpPr/>
            <p:nvPr/>
          </p:nvSpPr>
          <p:spPr>
            <a:xfrm rot="5400000">
              <a:off x="1116184" y="1257179"/>
              <a:ext cx="5438273" cy="434364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innerShdw blurRad="152400" dist="101600" dir="2700000">
                <a:schemeClr val="tx1">
                  <a:alpha val="50000"/>
                </a:scheme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  <p:grpSp>
          <p:nvGrpSpPr>
            <p:cNvPr id="345" name="Grupa 344"/>
            <p:cNvGrpSpPr/>
            <p:nvPr/>
          </p:nvGrpSpPr>
          <p:grpSpPr>
            <a:xfrm>
              <a:off x="1956135" y="2947587"/>
              <a:ext cx="3592665" cy="2271519"/>
              <a:chOff x="5894961" y="4405404"/>
              <a:chExt cx="3889580" cy="1750291"/>
            </a:xfrm>
          </p:grpSpPr>
          <p:sp>
            <p:nvSpPr>
              <p:cNvPr id="346" name="Pravougaonik zaobljenih uglova 345"/>
              <p:cNvSpPr/>
              <p:nvPr/>
            </p:nvSpPr>
            <p:spPr>
              <a:xfrm>
                <a:off x="5894961" y="4405404"/>
                <a:ext cx="3889580" cy="1750291"/>
              </a:xfrm>
              <a:prstGeom prst="round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7" name="Pravougaonik zaobljenih uglova 346"/>
              <p:cNvSpPr/>
              <p:nvPr/>
            </p:nvSpPr>
            <p:spPr>
              <a:xfrm>
                <a:off x="6095974" y="4662077"/>
                <a:ext cx="3487554" cy="1264774"/>
              </a:xfrm>
              <a:prstGeom prst="roundRect">
                <a:avLst/>
              </a:prstGeom>
              <a:ln w="28575">
                <a:solidFill>
                  <a:schemeClr val="bg1"/>
                </a:solidFill>
                <a:prstDash val="sysDash"/>
              </a:ln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НАТАША ПЕТКОВИЋ,</a:t>
                </a:r>
              </a:p>
              <a:p>
                <a:pPr algn="ctr"/>
                <a:r>
                  <a:rPr lang="sr-Cyrl-RS" b="1" dirty="0" smtClean="0">
                    <a:latin typeface="Arial Black" panose="020B0A04020102020204" pitchFamily="34" charset="0"/>
                    <a:cs typeface="Times New Roman" panose="02020603050405020304" pitchFamily="18" charset="0"/>
                  </a:rPr>
                  <a:t>проф. физике и хемије </a:t>
                </a:r>
                <a:endParaRPr lang="sr-Latn-RS" b="1" dirty="0">
                  <a:latin typeface="Arial Black" panose="020B0A0402010202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76" name="Presavijen ugao 275"/>
          <p:cNvSpPr/>
          <p:nvPr/>
        </p:nvSpPr>
        <p:spPr>
          <a:xfrm rot="5400000">
            <a:off x="1047381" y="1220665"/>
            <a:ext cx="5438273" cy="4343646"/>
          </a:xfrm>
          <a:prstGeom prst="foldedCorner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52400" dist="101600" dir="2700000">
              <a:schemeClr val="tx1">
                <a:alpha val="50000"/>
              </a:scheme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53" name="Okvir za tekst 352"/>
          <p:cNvSpPr txBox="1"/>
          <p:nvPr/>
        </p:nvSpPr>
        <p:spPr>
          <a:xfrm>
            <a:off x="5982528" y="865082"/>
            <a:ext cx="3692896" cy="373886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sr-Cyrl-RS" dirty="0" smtClean="0">
                <a:latin typeface="Arial Black" panose="020B0A04020102020204" pitchFamily="34" charset="0"/>
              </a:rPr>
              <a:t>ОГЛЕДИ/ЕКСПЕРИМЕНТИ</a:t>
            </a:r>
            <a:endParaRPr lang="sr-Latn-RS" dirty="0">
              <a:latin typeface="Arial Black" panose="020B0A04020102020204" pitchFamily="34" charset="0"/>
            </a:endParaRPr>
          </a:p>
        </p:txBody>
      </p:sp>
      <p:grpSp>
        <p:nvGrpSpPr>
          <p:cNvPr id="235" name="Grupa 234"/>
          <p:cNvGrpSpPr/>
          <p:nvPr/>
        </p:nvGrpSpPr>
        <p:grpSpPr>
          <a:xfrm flipH="1">
            <a:off x="2157600" y="4684140"/>
            <a:ext cx="3780000" cy="504000"/>
            <a:chOff x="6905747" y="1495246"/>
            <a:chExt cx="3600000" cy="504000"/>
          </a:xfrm>
        </p:grpSpPr>
        <p:sp>
          <p:nvSpPr>
            <p:cNvPr id="236" name="Petougaonik 235"/>
            <p:cNvSpPr/>
            <p:nvPr/>
          </p:nvSpPr>
          <p:spPr>
            <a:xfrm>
              <a:off x="6905747" y="1495246"/>
              <a:ext cx="3600000" cy="504000"/>
            </a:xfrm>
            <a:prstGeom prst="homePlate">
              <a:avLst/>
            </a:prstGeom>
            <a:ln>
              <a:solidFill>
                <a:schemeClr val="tx1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ysClr val="windowText" lastClr="000000"/>
                </a:solidFill>
              </a:endParaRPr>
            </a:p>
          </p:txBody>
        </p:sp>
        <p:sp>
          <p:nvSpPr>
            <p:cNvPr id="237" name="Petougaonik 236"/>
            <p:cNvSpPr/>
            <p:nvPr/>
          </p:nvSpPr>
          <p:spPr>
            <a:xfrm>
              <a:off x="6977747" y="1570689"/>
              <a:ext cx="3456000" cy="360000"/>
            </a:xfrm>
            <a:prstGeom prst="homePlate">
              <a:avLst/>
            </a:prstGeom>
            <a:ln w="28575">
              <a:solidFill>
                <a:schemeClr val="bg1"/>
              </a:solidFill>
              <a:prstDash val="sysDash"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КОРАК 7.</a:t>
              </a:r>
              <a:endParaRPr lang="sr-Latn-RS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78" name="Grupa 277"/>
          <p:cNvGrpSpPr/>
          <p:nvPr/>
        </p:nvGrpSpPr>
        <p:grpSpPr>
          <a:xfrm>
            <a:off x="5392951" y="800100"/>
            <a:ext cx="869431" cy="5040000"/>
            <a:chOff x="3128210" y="481263"/>
            <a:chExt cx="1491915" cy="6085426"/>
          </a:xfrm>
        </p:grpSpPr>
        <p:grpSp>
          <p:nvGrpSpPr>
            <p:cNvPr id="279" name="Grupa 278"/>
            <p:cNvGrpSpPr/>
            <p:nvPr/>
          </p:nvGrpSpPr>
          <p:grpSpPr>
            <a:xfrm>
              <a:off x="3128210" y="481263"/>
              <a:ext cx="1491915" cy="513347"/>
              <a:chOff x="2606040" y="1234440"/>
              <a:chExt cx="2667000" cy="914400"/>
            </a:xfrm>
          </p:grpSpPr>
          <p:sp>
            <p:nvSpPr>
              <p:cNvPr id="315" name="Elipsa 31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tx1">
                    <a:lumMod val="50000"/>
                    <a:lumOff val="5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6" name="Elipsa 31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7" name="Podebljani luk 31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Podebljani luk 31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0" name="Grupa 279"/>
            <p:cNvGrpSpPr/>
            <p:nvPr/>
          </p:nvGrpSpPr>
          <p:grpSpPr>
            <a:xfrm>
              <a:off x="3128210" y="1275347"/>
              <a:ext cx="1491915" cy="513347"/>
              <a:chOff x="2606040" y="1234440"/>
              <a:chExt cx="2667000" cy="914400"/>
            </a:xfrm>
          </p:grpSpPr>
          <p:sp>
            <p:nvSpPr>
              <p:cNvPr id="311" name="Elipsa 31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2" name="Elipsa 31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13" name="Podebljani luk 31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Podebljani luk 31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upa 280"/>
            <p:cNvGrpSpPr/>
            <p:nvPr/>
          </p:nvGrpSpPr>
          <p:grpSpPr>
            <a:xfrm>
              <a:off x="3128210" y="2069430"/>
              <a:ext cx="1491915" cy="513347"/>
              <a:chOff x="2606040" y="1234440"/>
              <a:chExt cx="2667000" cy="914400"/>
            </a:xfrm>
          </p:grpSpPr>
          <p:sp>
            <p:nvSpPr>
              <p:cNvPr id="307" name="Elipsa 30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8" name="Elipsa 30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9" name="Podebljani luk 30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Podebljani luk 30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2" name="Grupa 281"/>
            <p:cNvGrpSpPr/>
            <p:nvPr/>
          </p:nvGrpSpPr>
          <p:grpSpPr>
            <a:xfrm>
              <a:off x="3128210" y="2879141"/>
              <a:ext cx="1491915" cy="513347"/>
              <a:chOff x="2606040" y="1234440"/>
              <a:chExt cx="2667000" cy="914400"/>
            </a:xfrm>
          </p:grpSpPr>
          <p:sp>
            <p:nvSpPr>
              <p:cNvPr id="303" name="Elipsa 302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4" name="Elipsa 303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5" name="Podebljani luk 304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Podebljani luk 305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3" name="Grupa 282"/>
            <p:cNvGrpSpPr/>
            <p:nvPr/>
          </p:nvGrpSpPr>
          <p:grpSpPr>
            <a:xfrm>
              <a:off x="3128210" y="3576557"/>
              <a:ext cx="1491915" cy="513347"/>
              <a:chOff x="2606040" y="1234440"/>
              <a:chExt cx="2667000" cy="914400"/>
            </a:xfrm>
          </p:grpSpPr>
          <p:sp>
            <p:nvSpPr>
              <p:cNvPr id="299" name="Elipsa 298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0" name="Elipsa 299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301" name="Podebljani luk 300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Podebljani luk 301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4" name="Grupa 283"/>
            <p:cNvGrpSpPr/>
            <p:nvPr/>
          </p:nvGrpSpPr>
          <p:grpSpPr>
            <a:xfrm>
              <a:off x="3128210" y="4403558"/>
              <a:ext cx="1491915" cy="513347"/>
              <a:chOff x="2606040" y="1234440"/>
              <a:chExt cx="2667000" cy="914400"/>
            </a:xfrm>
          </p:grpSpPr>
          <p:sp>
            <p:nvSpPr>
              <p:cNvPr id="295" name="Elipsa 294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6" name="Elipsa 295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7" name="Podebljani luk 296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Podebljani luk 297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5" name="Grupa 284"/>
            <p:cNvGrpSpPr/>
            <p:nvPr/>
          </p:nvGrpSpPr>
          <p:grpSpPr>
            <a:xfrm>
              <a:off x="3128210" y="5226341"/>
              <a:ext cx="1491915" cy="513347"/>
              <a:chOff x="2606040" y="1234440"/>
              <a:chExt cx="2667000" cy="914400"/>
            </a:xfrm>
          </p:grpSpPr>
          <p:sp>
            <p:nvSpPr>
              <p:cNvPr id="291" name="Elipsa 290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2" name="Elipsa 291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93" name="Podebljani luk 292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Podebljani luk 293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6" name="Grupa 285"/>
            <p:cNvGrpSpPr/>
            <p:nvPr/>
          </p:nvGrpSpPr>
          <p:grpSpPr>
            <a:xfrm>
              <a:off x="3128210" y="6053342"/>
              <a:ext cx="1491915" cy="513347"/>
              <a:chOff x="2606040" y="1234440"/>
              <a:chExt cx="2667000" cy="914400"/>
            </a:xfrm>
          </p:grpSpPr>
          <p:sp>
            <p:nvSpPr>
              <p:cNvPr id="287" name="Elipsa 286"/>
              <p:cNvSpPr/>
              <p:nvPr/>
            </p:nvSpPr>
            <p:spPr>
              <a:xfrm>
                <a:off x="26060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8" name="Elipsa 287"/>
              <p:cNvSpPr/>
              <p:nvPr/>
            </p:nvSpPr>
            <p:spPr>
              <a:xfrm>
                <a:off x="4358640" y="1234440"/>
                <a:ext cx="914400" cy="91440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>
                    <a:lumMod val="65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/>
              </a:p>
            </p:txBody>
          </p:sp>
          <p:sp>
            <p:nvSpPr>
              <p:cNvPr id="289" name="Podebljani luk 288"/>
              <p:cNvSpPr/>
              <p:nvPr/>
            </p:nvSpPr>
            <p:spPr>
              <a:xfrm>
                <a:off x="3208020" y="12344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39700">
                  <a:schemeClr val="tx1">
                    <a:alpha val="40000"/>
                  </a:schemeClr>
                </a:glow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Podebljani luk 289"/>
              <p:cNvSpPr/>
              <p:nvPr/>
            </p:nvSpPr>
            <p:spPr>
              <a:xfrm>
                <a:off x="3208020" y="1463040"/>
                <a:ext cx="1463040" cy="685800"/>
              </a:xfrm>
              <a:prstGeom prst="blockArc">
                <a:avLst/>
              </a:prstGeom>
              <a:blipFill>
                <a:blip r:embed="rId2"/>
                <a:tile tx="0" ty="0" sx="100000" sy="100000" flip="none" algn="tl"/>
              </a:blip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r-Latn-R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24" name="Okvir za tekst 123"/>
          <p:cNvSpPr txBox="1"/>
          <p:nvPr/>
        </p:nvSpPr>
        <p:spPr>
          <a:xfrm>
            <a:off x="6568598" y="1424207"/>
            <a:ext cx="297239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Паскалов оглед</a:t>
            </a:r>
          </a:p>
          <a:p>
            <a:pPr marL="285750" indent="-285750">
              <a:buFontTx/>
              <a:buChar char="-"/>
            </a:pPr>
            <a:r>
              <a:rPr lang="sr-Cyrl-R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Торичелијев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оглед</a:t>
            </a:r>
          </a:p>
        </p:txBody>
      </p:sp>
      <p:sp>
        <p:nvSpPr>
          <p:cNvPr id="125" name="Okvir za tekst 124"/>
          <p:cNvSpPr txBox="1"/>
          <p:nvPr/>
        </p:nvSpPr>
        <p:spPr>
          <a:xfrm>
            <a:off x="6555887" y="3519809"/>
            <a:ext cx="297239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Паскалова лопта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Спојени судови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Капиларни судови</a:t>
            </a:r>
          </a:p>
          <a:p>
            <a:pPr marL="285750" indent="-285750">
              <a:buFontTx/>
              <a:buChar char="-"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Манометарска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-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цев</a:t>
            </a:r>
          </a:p>
        </p:txBody>
      </p:sp>
      <p:sp>
        <p:nvSpPr>
          <p:cNvPr id="146" name="Okvir za tekst 145"/>
          <p:cNvSpPr txBox="1"/>
          <p:nvPr/>
        </p:nvSpPr>
        <p:spPr>
          <a:xfrm>
            <a:off x="5996942" y="2708667"/>
            <a:ext cx="3692896" cy="646331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sr-Cyrl-RS" dirty="0" smtClean="0">
                <a:latin typeface="Arial Black" panose="020B0A04020102020204" pitchFamily="34" charset="0"/>
              </a:rPr>
              <a:t>ДЕМОНСТРАЦИОНА СРЕДСТВА</a:t>
            </a:r>
            <a:endParaRPr lang="sr-Latn-R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2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animBg="1"/>
      <p:bldP spid="124" grpId="0"/>
      <p:bldP spid="125" grpId="0"/>
      <p:bldP spid="146" grpId="1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520</Words>
  <Application>Microsoft Office PowerPoint</Application>
  <PresentationFormat>Široki ekran</PresentationFormat>
  <Paragraphs>181</Paragraphs>
  <Slides>10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Cambria Math</vt:lpstr>
      <vt:lpstr>Times New Roman</vt:lpstr>
      <vt:lpstr>Office tema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10</dc:creator>
  <cp:lastModifiedBy>10</cp:lastModifiedBy>
  <cp:revision>75</cp:revision>
  <dcterms:created xsi:type="dcterms:W3CDTF">2020-05-30T22:07:32Z</dcterms:created>
  <dcterms:modified xsi:type="dcterms:W3CDTF">2020-05-31T20:13:46Z</dcterms:modified>
</cp:coreProperties>
</file>